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1" r:id="rId4"/>
    <p:sldId id="262" r:id="rId5"/>
    <p:sldId id="270" r:id="rId6"/>
    <p:sldId id="272" r:id="rId7"/>
    <p:sldId id="263" r:id="rId8"/>
    <p:sldId id="265" r:id="rId9"/>
    <p:sldId id="267" r:id="rId10"/>
    <p:sldId id="264" r:id="rId1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58B71-1159-45AF-B48F-05B4FEF227D6}" type="doc">
      <dgm:prSet loTypeId="urn:microsoft.com/office/officeart/2005/8/layout/process4" loCatId="process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4D303F6-C040-4024-844B-83DFA354423F}">
      <dgm:prSet custT="1"/>
      <dgm:spPr/>
      <dgm:t>
        <a:bodyPr/>
        <a:lstStyle/>
        <a:p>
          <a:pPr algn="l" rtl="0">
            <a:lnSpc>
              <a:spcPct val="100000"/>
            </a:lnSpc>
          </a:pPr>
          <a:r>
            <a:rPr lang="en-US" sz="2000" b="1" kern="12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Problem Definition </a:t>
          </a:r>
          <a:r>
            <a:rPr lang="en-US" sz="2000" kern="12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Define the behavior vector and prediction task.</a:t>
          </a:r>
        </a:p>
      </dgm:t>
    </dgm:pt>
    <dgm:pt modelId="{9F883351-F67F-46F2-ABB1-BAFB8238B569}" type="parTrans" cxnId="{361AB68D-E8EF-434B-BCC4-A4E259855EEF}">
      <dgm:prSet/>
      <dgm:spPr/>
      <dgm:t>
        <a:bodyPr/>
        <a:lstStyle/>
        <a:p>
          <a:endParaRPr lang="en-US"/>
        </a:p>
      </dgm:t>
    </dgm:pt>
    <dgm:pt modelId="{86C3D047-0FA2-49D9-9FE4-7EF0B4E88A40}" type="sibTrans" cxnId="{361AB68D-E8EF-434B-BCC4-A4E259855EEF}">
      <dgm:prSet/>
      <dgm:spPr/>
      <dgm:t>
        <a:bodyPr/>
        <a:lstStyle/>
        <a:p>
          <a:endParaRPr lang="en-US"/>
        </a:p>
      </dgm:t>
    </dgm:pt>
    <dgm:pt modelId="{A8AF0FCD-DCA5-401B-B0CE-4E6A3B34BF13}">
      <dgm:prSet custT="1"/>
      <dgm:spPr/>
      <dgm:t>
        <a:bodyPr/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Real Data Collection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Collect Zoom-like images that match the target scenario.</a:t>
          </a:r>
        </a:p>
      </dgm:t>
    </dgm:pt>
    <dgm:pt modelId="{EBBBE178-916D-4261-BB5D-D68307772C0F}" type="parTrans" cxnId="{DB6CB6F5-9D91-4397-AE66-A5B2215C0C3A}">
      <dgm:prSet/>
      <dgm:spPr/>
      <dgm:t>
        <a:bodyPr/>
        <a:lstStyle/>
        <a:p>
          <a:endParaRPr lang="en-US"/>
        </a:p>
      </dgm:t>
    </dgm:pt>
    <dgm:pt modelId="{F7F4253F-94DA-40C5-9228-D47F4C69D58D}" type="sibTrans" cxnId="{DB6CB6F5-9D91-4397-AE66-A5B2215C0C3A}">
      <dgm:prSet/>
      <dgm:spPr/>
      <dgm:t>
        <a:bodyPr/>
        <a:lstStyle/>
        <a:p>
          <a:endParaRPr lang="en-US"/>
        </a:p>
      </dgm:t>
    </dgm:pt>
    <dgm:pt modelId="{E2C05558-083B-40C2-815E-1C3268A1E688}">
      <dgm:prSet custT="1"/>
      <dgm:spPr/>
      <dgm:t>
        <a:bodyPr/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Synthetic Data Generation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Generate controllable samples to expand coverage and balance classes.</a:t>
          </a:r>
        </a:p>
      </dgm:t>
    </dgm:pt>
    <dgm:pt modelId="{02F398B3-92D9-4935-AF11-2D11ADB04BB3}" type="parTrans" cxnId="{5861BFED-9B3E-4CDB-8682-2833EA1F304B}">
      <dgm:prSet/>
      <dgm:spPr/>
      <dgm:t>
        <a:bodyPr/>
        <a:lstStyle/>
        <a:p>
          <a:endParaRPr lang="en-US"/>
        </a:p>
      </dgm:t>
    </dgm:pt>
    <dgm:pt modelId="{6E239366-142E-4AAF-8F5E-59E3E711A46D}" type="sibTrans" cxnId="{5861BFED-9B3E-4CDB-8682-2833EA1F304B}">
      <dgm:prSet/>
      <dgm:spPr/>
      <dgm:t>
        <a:bodyPr/>
        <a:lstStyle/>
        <a:p>
          <a:endParaRPr lang="en-US"/>
        </a:p>
      </dgm:t>
    </dgm:pt>
    <dgm:pt modelId="{D19E633F-0FCF-4A4E-95BD-2EDF516B81DC}">
      <dgm:prSet custT="1"/>
      <dgm:spPr/>
      <dgm:t>
        <a:bodyPr/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Labeling &amp; Guidelines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Create consistent labels using clear rules for each attribute. </a:t>
          </a:r>
        </a:p>
      </dgm:t>
    </dgm:pt>
    <dgm:pt modelId="{49B204B0-E4E6-4D15-9BF6-F232BD3837EE}" type="parTrans" cxnId="{026B843B-896D-4D67-A5B2-69F7711D65D6}">
      <dgm:prSet/>
      <dgm:spPr/>
      <dgm:t>
        <a:bodyPr/>
        <a:lstStyle/>
        <a:p>
          <a:endParaRPr lang="en-US"/>
        </a:p>
      </dgm:t>
    </dgm:pt>
    <dgm:pt modelId="{3622CC0E-2EB8-482B-AFC7-7CB2037B32A2}" type="sibTrans" cxnId="{026B843B-896D-4D67-A5B2-69F7711D65D6}">
      <dgm:prSet custT="1"/>
      <dgm:spPr/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ptos" panose="02110004020202020204"/>
            <a:ea typeface="+mn-ea"/>
            <a:cs typeface="+mn-cs"/>
          </a:endParaRPr>
        </a:p>
      </dgm:t>
    </dgm:pt>
    <dgm:pt modelId="{7AD1D4E0-F6FC-4DAA-8A73-3EBE0C6A55F1}">
      <dgm:prSet custT="1"/>
      <dgm:spPr/>
      <dgm:t>
        <a:bodyPr/>
        <a:lstStyle/>
        <a:p>
          <a:pPr algn="l"/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Dataset Preparation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Clean, split, and balance the dataset (train/validation/test). </a:t>
          </a:r>
          <a:endParaRPr lang="en-IL" sz="2000" kern="1200" dirty="0">
            <a:solidFill>
              <a:prstClr val="black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0004228-096F-49DB-9192-6052BACC40DC}" type="parTrans" cxnId="{DC80E57C-7943-4D38-BF11-192D90E639B3}">
      <dgm:prSet/>
      <dgm:spPr/>
      <dgm:t>
        <a:bodyPr/>
        <a:lstStyle/>
        <a:p>
          <a:endParaRPr lang="en-IL"/>
        </a:p>
      </dgm:t>
    </dgm:pt>
    <dgm:pt modelId="{8F14741D-88E3-4870-8BE2-4E43D1A8861F}" type="sibTrans" cxnId="{DC80E57C-7943-4D38-BF11-192D90E639B3}">
      <dgm:prSet/>
      <dgm:spPr/>
      <dgm:t>
        <a:bodyPr/>
        <a:lstStyle/>
        <a:p>
          <a:endParaRPr lang="en-IL"/>
        </a:p>
      </dgm:t>
    </dgm:pt>
    <dgm:pt modelId="{78E4ED63-2367-4442-8E48-F367233DECF2}">
      <dgm:prSet custT="1"/>
      <dgm:spPr/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Baseline Training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Train a baseline multi-head model for initial performance.</a:t>
          </a:r>
        </a:p>
      </dgm:t>
    </dgm:pt>
    <dgm:pt modelId="{CB8D1CDE-7B19-4B1D-8CA8-C793236DDC80}" type="parTrans" cxnId="{2DAA5618-8AD6-476B-A4A6-71026891765A}">
      <dgm:prSet/>
      <dgm:spPr/>
      <dgm:t>
        <a:bodyPr/>
        <a:lstStyle/>
        <a:p>
          <a:endParaRPr lang="en-IL"/>
        </a:p>
      </dgm:t>
    </dgm:pt>
    <dgm:pt modelId="{517F5680-9386-4C25-B76B-D9A72AE03FC4}" type="sibTrans" cxnId="{2DAA5618-8AD6-476B-A4A6-71026891765A}">
      <dgm:prSet/>
      <dgm:spPr/>
      <dgm:t>
        <a:bodyPr/>
        <a:lstStyle/>
        <a:p>
          <a:endParaRPr lang="en-IL"/>
        </a:p>
      </dgm:t>
    </dgm:pt>
    <dgm:pt modelId="{4DEF40EC-7744-4505-AFF8-D8447039E68C}">
      <dgm:prSet custT="1"/>
      <dgm:spPr/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 Model Refinement &amp; Evaluation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Improve the final model and evaluate per-attribute metrics.</a:t>
          </a:r>
        </a:p>
      </dgm:t>
    </dgm:pt>
    <dgm:pt modelId="{D2377D12-5B2A-4017-8EEF-75714321B817}" type="parTrans" cxnId="{67E109AA-3DAD-4D29-80CB-9931BA2CEB24}">
      <dgm:prSet/>
      <dgm:spPr/>
      <dgm:t>
        <a:bodyPr/>
        <a:lstStyle/>
        <a:p>
          <a:endParaRPr lang="en-IL"/>
        </a:p>
      </dgm:t>
    </dgm:pt>
    <dgm:pt modelId="{D00D086F-4687-45F7-9629-5C6C5E41EFD0}" type="sibTrans" cxnId="{67E109AA-3DAD-4D29-80CB-9931BA2CEB24}">
      <dgm:prSet/>
      <dgm:spPr/>
      <dgm:t>
        <a:bodyPr/>
        <a:lstStyle/>
        <a:p>
          <a:endParaRPr lang="en-IL"/>
        </a:p>
      </dgm:t>
    </dgm:pt>
    <dgm:pt modelId="{840D0524-B690-4642-96B5-06E55D708380}" type="pres">
      <dgm:prSet presAssocID="{41258B71-1159-45AF-B48F-05B4FEF227D6}" presName="Name0" presStyleCnt="0">
        <dgm:presLayoutVars>
          <dgm:dir/>
          <dgm:animLvl val="lvl"/>
          <dgm:resizeHandles val="exact"/>
        </dgm:presLayoutVars>
      </dgm:prSet>
      <dgm:spPr/>
    </dgm:pt>
    <dgm:pt modelId="{A0572ED1-A694-49DC-8833-187F52D050FB}" type="pres">
      <dgm:prSet presAssocID="{4DEF40EC-7744-4505-AFF8-D8447039E68C}" presName="boxAndChildren" presStyleCnt="0"/>
      <dgm:spPr/>
    </dgm:pt>
    <dgm:pt modelId="{A02F6F6B-D367-465B-96FA-884C81F1F4DA}" type="pres">
      <dgm:prSet presAssocID="{4DEF40EC-7744-4505-AFF8-D8447039E68C}" presName="parentTextBox" presStyleLbl="node1" presStyleIdx="0" presStyleCnt="7"/>
      <dgm:spPr/>
    </dgm:pt>
    <dgm:pt modelId="{A0B112AC-F5A2-4716-8D2C-83DC118D3814}" type="pres">
      <dgm:prSet presAssocID="{517F5680-9386-4C25-B76B-D9A72AE03FC4}" presName="sp" presStyleCnt="0"/>
      <dgm:spPr/>
    </dgm:pt>
    <dgm:pt modelId="{321E43DB-8410-43CF-AF0E-28E2FD0A0510}" type="pres">
      <dgm:prSet presAssocID="{78E4ED63-2367-4442-8E48-F367233DECF2}" presName="arrowAndChildren" presStyleCnt="0"/>
      <dgm:spPr/>
    </dgm:pt>
    <dgm:pt modelId="{3C952783-44A2-4258-8A8F-5D1F4D5291B4}" type="pres">
      <dgm:prSet presAssocID="{78E4ED63-2367-4442-8E48-F367233DECF2}" presName="parentTextArrow" presStyleLbl="node1" presStyleIdx="1" presStyleCnt="7"/>
      <dgm:spPr/>
    </dgm:pt>
    <dgm:pt modelId="{ABE8518F-636F-40B8-B40F-C1BE4F3A0180}" type="pres">
      <dgm:prSet presAssocID="{8F14741D-88E3-4870-8BE2-4E43D1A8861F}" presName="sp" presStyleCnt="0"/>
      <dgm:spPr/>
    </dgm:pt>
    <dgm:pt modelId="{9C4A51C7-34D0-43EA-B98C-0D005A6DD9C8}" type="pres">
      <dgm:prSet presAssocID="{7AD1D4E0-F6FC-4DAA-8A73-3EBE0C6A55F1}" presName="arrowAndChildren" presStyleCnt="0"/>
      <dgm:spPr/>
    </dgm:pt>
    <dgm:pt modelId="{BDEFAC13-FA0F-42A1-A958-57C01D356754}" type="pres">
      <dgm:prSet presAssocID="{7AD1D4E0-F6FC-4DAA-8A73-3EBE0C6A55F1}" presName="parentTextArrow" presStyleLbl="node1" presStyleIdx="2" presStyleCnt="7"/>
      <dgm:spPr/>
    </dgm:pt>
    <dgm:pt modelId="{F2577693-56D7-4925-8D47-D7DE4AA2AE68}" type="pres">
      <dgm:prSet presAssocID="{3622CC0E-2EB8-482B-AFC7-7CB2037B32A2}" presName="sp" presStyleCnt="0"/>
      <dgm:spPr/>
    </dgm:pt>
    <dgm:pt modelId="{8DF3B1DE-F326-432E-A38B-B86D73ACC67F}" type="pres">
      <dgm:prSet presAssocID="{D19E633F-0FCF-4A4E-95BD-2EDF516B81DC}" presName="arrowAndChildren" presStyleCnt="0"/>
      <dgm:spPr/>
    </dgm:pt>
    <dgm:pt modelId="{4EFD6CC8-6109-48C8-A7F5-543638A8EBA6}" type="pres">
      <dgm:prSet presAssocID="{D19E633F-0FCF-4A4E-95BD-2EDF516B81DC}" presName="parentTextArrow" presStyleLbl="node1" presStyleIdx="3" presStyleCnt="7"/>
      <dgm:spPr/>
    </dgm:pt>
    <dgm:pt modelId="{23330826-3A4F-4416-AE7F-B336C151D06C}" type="pres">
      <dgm:prSet presAssocID="{6E239366-142E-4AAF-8F5E-59E3E711A46D}" presName="sp" presStyleCnt="0"/>
      <dgm:spPr/>
    </dgm:pt>
    <dgm:pt modelId="{315EDFCA-487F-474E-AB4B-DF433065F7EA}" type="pres">
      <dgm:prSet presAssocID="{E2C05558-083B-40C2-815E-1C3268A1E688}" presName="arrowAndChildren" presStyleCnt="0"/>
      <dgm:spPr/>
    </dgm:pt>
    <dgm:pt modelId="{EB0E7AD0-DB36-4476-8444-B167250B00D2}" type="pres">
      <dgm:prSet presAssocID="{E2C05558-083B-40C2-815E-1C3268A1E688}" presName="parentTextArrow" presStyleLbl="node1" presStyleIdx="4" presStyleCnt="7"/>
      <dgm:spPr/>
    </dgm:pt>
    <dgm:pt modelId="{71D89D7D-DF45-41BD-94A3-EBD9B47451E3}" type="pres">
      <dgm:prSet presAssocID="{F7F4253F-94DA-40C5-9228-D47F4C69D58D}" presName="sp" presStyleCnt="0"/>
      <dgm:spPr/>
    </dgm:pt>
    <dgm:pt modelId="{5FCF3071-6DFB-4264-8160-93B1E2DF9EBB}" type="pres">
      <dgm:prSet presAssocID="{A8AF0FCD-DCA5-401B-B0CE-4E6A3B34BF13}" presName="arrowAndChildren" presStyleCnt="0"/>
      <dgm:spPr/>
    </dgm:pt>
    <dgm:pt modelId="{F5876BB2-3BBF-4E13-BE6E-E0575552F704}" type="pres">
      <dgm:prSet presAssocID="{A8AF0FCD-DCA5-401B-B0CE-4E6A3B34BF13}" presName="parentTextArrow" presStyleLbl="node1" presStyleIdx="5" presStyleCnt="7"/>
      <dgm:spPr/>
    </dgm:pt>
    <dgm:pt modelId="{D6AC9AD8-5163-4F16-90BB-41A090962194}" type="pres">
      <dgm:prSet presAssocID="{86C3D047-0FA2-49D9-9FE4-7EF0B4E88A40}" presName="sp" presStyleCnt="0"/>
      <dgm:spPr/>
    </dgm:pt>
    <dgm:pt modelId="{614428D3-F467-46AD-9970-EAA1788FC90E}" type="pres">
      <dgm:prSet presAssocID="{F4D303F6-C040-4024-844B-83DFA354423F}" presName="arrowAndChildren" presStyleCnt="0"/>
      <dgm:spPr/>
    </dgm:pt>
    <dgm:pt modelId="{88ED9D11-0306-4A6A-A1D4-D63277E74003}" type="pres">
      <dgm:prSet presAssocID="{F4D303F6-C040-4024-844B-83DFA354423F}" presName="parentTextArrow" presStyleLbl="node1" presStyleIdx="6" presStyleCnt="7"/>
      <dgm:spPr/>
    </dgm:pt>
  </dgm:ptLst>
  <dgm:cxnLst>
    <dgm:cxn modelId="{C9EE4C10-7D22-4C0F-8E1F-D71584BA6C60}" type="presOf" srcId="{A8AF0FCD-DCA5-401B-B0CE-4E6A3B34BF13}" destId="{F5876BB2-3BBF-4E13-BE6E-E0575552F704}" srcOrd="0" destOrd="0" presId="urn:microsoft.com/office/officeart/2005/8/layout/process4"/>
    <dgm:cxn modelId="{2DAA5618-8AD6-476B-A4A6-71026891765A}" srcId="{41258B71-1159-45AF-B48F-05B4FEF227D6}" destId="{78E4ED63-2367-4442-8E48-F367233DECF2}" srcOrd="5" destOrd="0" parTransId="{CB8D1CDE-7B19-4B1D-8CA8-C793236DDC80}" sibTransId="{517F5680-9386-4C25-B76B-D9A72AE03FC4}"/>
    <dgm:cxn modelId="{CDEB2D1A-B527-4158-9835-57D03E9D4F63}" type="presOf" srcId="{D19E633F-0FCF-4A4E-95BD-2EDF516B81DC}" destId="{4EFD6CC8-6109-48C8-A7F5-543638A8EBA6}" srcOrd="0" destOrd="0" presId="urn:microsoft.com/office/officeart/2005/8/layout/process4"/>
    <dgm:cxn modelId="{026B843B-896D-4D67-A5B2-69F7711D65D6}" srcId="{41258B71-1159-45AF-B48F-05B4FEF227D6}" destId="{D19E633F-0FCF-4A4E-95BD-2EDF516B81DC}" srcOrd="3" destOrd="0" parTransId="{49B204B0-E4E6-4D15-9BF6-F232BD3837EE}" sibTransId="{3622CC0E-2EB8-482B-AFC7-7CB2037B32A2}"/>
    <dgm:cxn modelId="{4FD1C63F-D745-415C-98EC-DD22BCA0324F}" type="presOf" srcId="{F4D303F6-C040-4024-844B-83DFA354423F}" destId="{88ED9D11-0306-4A6A-A1D4-D63277E74003}" srcOrd="0" destOrd="0" presId="urn:microsoft.com/office/officeart/2005/8/layout/process4"/>
    <dgm:cxn modelId="{ED430952-ACCD-4EA6-B125-45CD77101983}" type="presOf" srcId="{E2C05558-083B-40C2-815E-1C3268A1E688}" destId="{EB0E7AD0-DB36-4476-8444-B167250B00D2}" srcOrd="0" destOrd="0" presId="urn:microsoft.com/office/officeart/2005/8/layout/process4"/>
    <dgm:cxn modelId="{242A5D76-69F2-4E6A-AEFA-56F1F7E72392}" type="presOf" srcId="{7AD1D4E0-F6FC-4DAA-8A73-3EBE0C6A55F1}" destId="{BDEFAC13-FA0F-42A1-A958-57C01D356754}" srcOrd="0" destOrd="0" presId="urn:microsoft.com/office/officeart/2005/8/layout/process4"/>
    <dgm:cxn modelId="{DC80E57C-7943-4D38-BF11-192D90E639B3}" srcId="{41258B71-1159-45AF-B48F-05B4FEF227D6}" destId="{7AD1D4E0-F6FC-4DAA-8A73-3EBE0C6A55F1}" srcOrd="4" destOrd="0" parTransId="{70004228-096F-49DB-9192-6052BACC40DC}" sibTransId="{8F14741D-88E3-4870-8BE2-4E43D1A8861F}"/>
    <dgm:cxn modelId="{361AB68D-E8EF-434B-BCC4-A4E259855EEF}" srcId="{41258B71-1159-45AF-B48F-05B4FEF227D6}" destId="{F4D303F6-C040-4024-844B-83DFA354423F}" srcOrd="0" destOrd="0" parTransId="{9F883351-F67F-46F2-ABB1-BAFB8238B569}" sibTransId="{86C3D047-0FA2-49D9-9FE4-7EF0B4E88A40}"/>
    <dgm:cxn modelId="{67E109AA-3DAD-4D29-80CB-9931BA2CEB24}" srcId="{41258B71-1159-45AF-B48F-05B4FEF227D6}" destId="{4DEF40EC-7744-4505-AFF8-D8447039E68C}" srcOrd="6" destOrd="0" parTransId="{D2377D12-5B2A-4017-8EEF-75714321B817}" sibTransId="{D00D086F-4687-45F7-9629-5C6C5E41EFD0}"/>
    <dgm:cxn modelId="{0146EAB7-567B-46B1-90D0-B33E6FD3D232}" type="presOf" srcId="{78E4ED63-2367-4442-8E48-F367233DECF2}" destId="{3C952783-44A2-4258-8A8F-5D1F4D5291B4}" srcOrd="0" destOrd="0" presId="urn:microsoft.com/office/officeart/2005/8/layout/process4"/>
    <dgm:cxn modelId="{794F11EC-81DE-4F08-9573-A7DC2DFFDA9A}" type="presOf" srcId="{4DEF40EC-7744-4505-AFF8-D8447039E68C}" destId="{A02F6F6B-D367-465B-96FA-884C81F1F4DA}" srcOrd="0" destOrd="0" presId="urn:microsoft.com/office/officeart/2005/8/layout/process4"/>
    <dgm:cxn modelId="{5861BFED-9B3E-4CDB-8682-2833EA1F304B}" srcId="{41258B71-1159-45AF-B48F-05B4FEF227D6}" destId="{E2C05558-083B-40C2-815E-1C3268A1E688}" srcOrd="2" destOrd="0" parTransId="{02F398B3-92D9-4935-AF11-2D11ADB04BB3}" sibTransId="{6E239366-142E-4AAF-8F5E-59E3E711A46D}"/>
    <dgm:cxn modelId="{DB6CB6F5-9D91-4397-AE66-A5B2215C0C3A}" srcId="{41258B71-1159-45AF-B48F-05B4FEF227D6}" destId="{A8AF0FCD-DCA5-401B-B0CE-4E6A3B34BF13}" srcOrd="1" destOrd="0" parTransId="{EBBBE178-916D-4261-BB5D-D68307772C0F}" sibTransId="{F7F4253F-94DA-40C5-9228-D47F4C69D58D}"/>
    <dgm:cxn modelId="{3C6755FD-073C-43CE-B0FE-C438A0B8508A}" type="presOf" srcId="{41258B71-1159-45AF-B48F-05B4FEF227D6}" destId="{840D0524-B690-4642-96B5-06E55D708380}" srcOrd="0" destOrd="0" presId="urn:microsoft.com/office/officeart/2005/8/layout/process4"/>
    <dgm:cxn modelId="{4AC01C64-E491-4BA9-8CF6-EA69E0D5FFA0}" type="presParOf" srcId="{840D0524-B690-4642-96B5-06E55D708380}" destId="{A0572ED1-A694-49DC-8833-187F52D050FB}" srcOrd="0" destOrd="0" presId="urn:microsoft.com/office/officeart/2005/8/layout/process4"/>
    <dgm:cxn modelId="{19E35D07-DAF6-4187-AFC8-B604B6BF05C8}" type="presParOf" srcId="{A0572ED1-A694-49DC-8833-187F52D050FB}" destId="{A02F6F6B-D367-465B-96FA-884C81F1F4DA}" srcOrd="0" destOrd="0" presId="urn:microsoft.com/office/officeart/2005/8/layout/process4"/>
    <dgm:cxn modelId="{D01FF38B-FE16-4C22-86B7-031077F21B93}" type="presParOf" srcId="{840D0524-B690-4642-96B5-06E55D708380}" destId="{A0B112AC-F5A2-4716-8D2C-83DC118D3814}" srcOrd="1" destOrd="0" presId="urn:microsoft.com/office/officeart/2005/8/layout/process4"/>
    <dgm:cxn modelId="{04FF2A47-4B66-4B87-BEF5-28F4E6D3474F}" type="presParOf" srcId="{840D0524-B690-4642-96B5-06E55D708380}" destId="{321E43DB-8410-43CF-AF0E-28E2FD0A0510}" srcOrd="2" destOrd="0" presId="urn:microsoft.com/office/officeart/2005/8/layout/process4"/>
    <dgm:cxn modelId="{DECA74DF-D739-4713-9A9C-92B70C41F89C}" type="presParOf" srcId="{321E43DB-8410-43CF-AF0E-28E2FD0A0510}" destId="{3C952783-44A2-4258-8A8F-5D1F4D5291B4}" srcOrd="0" destOrd="0" presId="urn:microsoft.com/office/officeart/2005/8/layout/process4"/>
    <dgm:cxn modelId="{2177804D-7E77-420C-9F60-C853E00F05F1}" type="presParOf" srcId="{840D0524-B690-4642-96B5-06E55D708380}" destId="{ABE8518F-636F-40B8-B40F-C1BE4F3A0180}" srcOrd="3" destOrd="0" presId="urn:microsoft.com/office/officeart/2005/8/layout/process4"/>
    <dgm:cxn modelId="{61CE5DF8-7B6E-4152-8C1E-BC0DEBA9993F}" type="presParOf" srcId="{840D0524-B690-4642-96B5-06E55D708380}" destId="{9C4A51C7-34D0-43EA-B98C-0D005A6DD9C8}" srcOrd="4" destOrd="0" presId="urn:microsoft.com/office/officeart/2005/8/layout/process4"/>
    <dgm:cxn modelId="{21F7A643-779D-4946-9BFE-343217B99D52}" type="presParOf" srcId="{9C4A51C7-34D0-43EA-B98C-0D005A6DD9C8}" destId="{BDEFAC13-FA0F-42A1-A958-57C01D356754}" srcOrd="0" destOrd="0" presId="urn:microsoft.com/office/officeart/2005/8/layout/process4"/>
    <dgm:cxn modelId="{81D0D50B-54D8-45B4-B494-2F4ADED2BFA9}" type="presParOf" srcId="{840D0524-B690-4642-96B5-06E55D708380}" destId="{F2577693-56D7-4925-8D47-D7DE4AA2AE68}" srcOrd="5" destOrd="0" presId="urn:microsoft.com/office/officeart/2005/8/layout/process4"/>
    <dgm:cxn modelId="{8BBDF1AD-3868-47EB-BAF1-5F55D2851B81}" type="presParOf" srcId="{840D0524-B690-4642-96B5-06E55D708380}" destId="{8DF3B1DE-F326-432E-A38B-B86D73ACC67F}" srcOrd="6" destOrd="0" presId="urn:microsoft.com/office/officeart/2005/8/layout/process4"/>
    <dgm:cxn modelId="{934C56DD-A89C-427F-BF98-ADD43A550F80}" type="presParOf" srcId="{8DF3B1DE-F326-432E-A38B-B86D73ACC67F}" destId="{4EFD6CC8-6109-48C8-A7F5-543638A8EBA6}" srcOrd="0" destOrd="0" presId="urn:microsoft.com/office/officeart/2005/8/layout/process4"/>
    <dgm:cxn modelId="{AC1C14C3-673B-4EA5-B577-39474187A88F}" type="presParOf" srcId="{840D0524-B690-4642-96B5-06E55D708380}" destId="{23330826-3A4F-4416-AE7F-B336C151D06C}" srcOrd="7" destOrd="0" presId="urn:microsoft.com/office/officeart/2005/8/layout/process4"/>
    <dgm:cxn modelId="{B68A30F3-3A5B-4DAE-AC15-D3E7E1920470}" type="presParOf" srcId="{840D0524-B690-4642-96B5-06E55D708380}" destId="{315EDFCA-487F-474E-AB4B-DF433065F7EA}" srcOrd="8" destOrd="0" presId="urn:microsoft.com/office/officeart/2005/8/layout/process4"/>
    <dgm:cxn modelId="{39D136BF-3708-4C23-8397-7291D2AF7CEF}" type="presParOf" srcId="{315EDFCA-487F-474E-AB4B-DF433065F7EA}" destId="{EB0E7AD0-DB36-4476-8444-B167250B00D2}" srcOrd="0" destOrd="0" presId="urn:microsoft.com/office/officeart/2005/8/layout/process4"/>
    <dgm:cxn modelId="{F28E2990-6B45-4056-96BC-946008266161}" type="presParOf" srcId="{840D0524-B690-4642-96B5-06E55D708380}" destId="{71D89D7D-DF45-41BD-94A3-EBD9B47451E3}" srcOrd="9" destOrd="0" presId="urn:microsoft.com/office/officeart/2005/8/layout/process4"/>
    <dgm:cxn modelId="{E0FD96DE-BD6F-4669-98C3-D766A58A470F}" type="presParOf" srcId="{840D0524-B690-4642-96B5-06E55D708380}" destId="{5FCF3071-6DFB-4264-8160-93B1E2DF9EBB}" srcOrd="10" destOrd="0" presId="urn:microsoft.com/office/officeart/2005/8/layout/process4"/>
    <dgm:cxn modelId="{03EDD217-7A42-45ED-AF3D-372131681EB9}" type="presParOf" srcId="{5FCF3071-6DFB-4264-8160-93B1E2DF9EBB}" destId="{F5876BB2-3BBF-4E13-BE6E-E0575552F704}" srcOrd="0" destOrd="0" presId="urn:microsoft.com/office/officeart/2005/8/layout/process4"/>
    <dgm:cxn modelId="{BA1EF2AE-BDC9-437F-B748-E820F73B0106}" type="presParOf" srcId="{840D0524-B690-4642-96B5-06E55D708380}" destId="{D6AC9AD8-5163-4F16-90BB-41A090962194}" srcOrd="11" destOrd="0" presId="urn:microsoft.com/office/officeart/2005/8/layout/process4"/>
    <dgm:cxn modelId="{9F8F847F-1F2F-4221-A451-A92DF463902E}" type="presParOf" srcId="{840D0524-B690-4642-96B5-06E55D708380}" destId="{614428D3-F467-46AD-9970-EAA1788FC90E}" srcOrd="12" destOrd="0" presId="urn:microsoft.com/office/officeart/2005/8/layout/process4"/>
    <dgm:cxn modelId="{F3EF8114-B09C-44D7-A2F6-E2C46E99CB68}" type="presParOf" srcId="{614428D3-F467-46AD-9970-EAA1788FC90E}" destId="{88ED9D11-0306-4A6A-A1D4-D63277E7400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F6F6B-D367-465B-96FA-884C81F1F4DA}">
      <dsp:nvSpPr>
        <dsp:cNvPr id="0" name=""/>
        <dsp:cNvSpPr/>
      </dsp:nvSpPr>
      <dsp:spPr>
        <a:xfrm>
          <a:off x="0" y="4753357"/>
          <a:ext cx="9344220" cy="520157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 Model Refinement &amp; Evaluation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Improve the final model and evaluate per-attribute metrics.</a:t>
          </a:r>
        </a:p>
      </dsp:txBody>
      <dsp:txXfrm>
        <a:off x="0" y="4753357"/>
        <a:ext cx="9344220" cy="520157"/>
      </dsp:txXfrm>
    </dsp:sp>
    <dsp:sp modelId="{3C952783-44A2-4258-8A8F-5D1F4D5291B4}">
      <dsp:nvSpPr>
        <dsp:cNvPr id="0" name=""/>
        <dsp:cNvSpPr/>
      </dsp:nvSpPr>
      <dsp:spPr>
        <a:xfrm rot="10800000">
          <a:off x="0" y="3961158"/>
          <a:ext cx="9344220" cy="800002"/>
        </a:xfrm>
        <a:prstGeom prst="upArrowCallout">
          <a:avLst/>
        </a:prstGeom>
        <a:gradFill rotWithShape="0">
          <a:gsLst>
            <a:gs pos="0">
              <a:schemeClr val="accent1">
                <a:shade val="80000"/>
                <a:hueOff val="90933"/>
                <a:satOff val="-9482"/>
                <a:lumOff val="637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90933"/>
                <a:satOff val="-9482"/>
                <a:lumOff val="637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90933"/>
                <a:satOff val="-9482"/>
                <a:lumOff val="637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Baseline Training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Train a baseline multi-head model for initial performance.</a:t>
          </a:r>
        </a:p>
      </dsp:txBody>
      <dsp:txXfrm rot="10800000">
        <a:off x="0" y="3961158"/>
        <a:ext cx="9344220" cy="519817"/>
      </dsp:txXfrm>
    </dsp:sp>
    <dsp:sp modelId="{BDEFAC13-FA0F-42A1-A958-57C01D356754}">
      <dsp:nvSpPr>
        <dsp:cNvPr id="0" name=""/>
        <dsp:cNvSpPr/>
      </dsp:nvSpPr>
      <dsp:spPr>
        <a:xfrm rot="10800000">
          <a:off x="0" y="3168958"/>
          <a:ext cx="9344220" cy="800002"/>
        </a:xfrm>
        <a:prstGeom prst="upArrowCallout">
          <a:avLst/>
        </a:prstGeom>
        <a:gradFill rotWithShape="0">
          <a:gsLst>
            <a:gs pos="0">
              <a:schemeClr val="accent1">
                <a:shade val="80000"/>
                <a:hueOff val="181866"/>
                <a:satOff val="-18964"/>
                <a:lumOff val="1274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181866"/>
                <a:satOff val="-18964"/>
                <a:lumOff val="1274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181866"/>
                <a:satOff val="-18964"/>
                <a:lumOff val="1274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Dataset Preparation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Clean, split, and balance the dataset (train/validation/test). </a:t>
          </a:r>
          <a:endParaRPr lang="en-IL" sz="2000" kern="1200" dirty="0">
            <a:solidFill>
              <a:prstClr val="black"/>
            </a:solidFill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sp:txBody>
      <dsp:txXfrm rot="10800000">
        <a:off x="0" y="3168958"/>
        <a:ext cx="9344220" cy="519817"/>
      </dsp:txXfrm>
    </dsp:sp>
    <dsp:sp modelId="{4EFD6CC8-6109-48C8-A7F5-543638A8EBA6}">
      <dsp:nvSpPr>
        <dsp:cNvPr id="0" name=""/>
        <dsp:cNvSpPr/>
      </dsp:nvSpPr>
      <dsp:spPr>
        <a:xfrm rot="10800000">
          <a:off x="0" y="2376758"/>
          <a:ext cx="9344220" cy="800002"/>
        </a:xfrm>
        <a:prstGeom prst="upArrowCallout">
          <a:avLst/>
        </a:prstGeom>
        <a:gradFill rotWithShape="0">
          <a:gsLst>
            <a:gs pos="0">
              <a:schemeClr val="accent1">
                <a:shade val="80000"/>
                <a:hueOff val="272799"/>
                <a:satOff val="-28446"/>
                <a:lumOff val="191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272799"/>
                <a:satOff val="-28446"/>
                <a:lumOff val="191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272799"/>
                <a:satOff val="-28446"/>
                <a:lumOff val="191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Labeling &amp; Guidelines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Create consistent labels using clear rules for each attribute. </a:t>
          </a:r>
        </a:p>
      </dsp:txBody>
      <dsp:txXfrm rot="10800000">
        <a:off x="0" y="2376758"/>
        <a:ext cx="9344220" cy="519817"/>
      </dsp:txXfrm>
    </dsp:sp>
    <dsp:sp modelId="{EB0E7AD0-DB36-4476-8444-B167250B00D2}">
      <dsp:nvSpPr>
        <dsp:cNvPr id="0" name=""/>
        <dsp:cNvSpPr/>
      </dsp:nvSpPr>
      <dsp:spPr>
        <a:xfrm rot="10800000">
          <a:off x="0" y="1584559"/>
          <a:ext cx="9344220" cy="800002"/>
        </a:xfrm>
        <a:prstGeom prst="upArrowCallout">
          <a:avLst/>
        </a:prstGeom>
        <a:gradFill rotWithShape="0">
          <a:gsLst>
            <a:gs pos="0">
              <a:schemeClr val="accent1">
                <a:shade val="80000"/>
                <a:hueOff val="363732"/>
                <a:satOff val="-37928"/>
                <a:lumOff val="2548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363732"/>
                <a:satOff val="-37928"/>
                <a:lumOff val="2548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363732"/>
                <a:satOff val="-37928"/>
                <a:lumOff val="2548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Synthetic Data Generation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Generate controllable samples to expand coverage and balance classes.</a:t>
          </a:r>
        </a:p>
      </dsp:txBody>
      <dsp:txXfrm rot="10800000">
        <a:off x="0" y="1584559"/>
        <a:ext cx="9344220" cy="519817"/>
      </dsp:txXfrm>
    </dsp:sp>
    <dsp:sp modelId="{F5876BB2-3BBF-4E13-BE6E-E0575552F704}">
      <dsp:nvSpPr>
        <dsp:cNvPr id="0" name=""/>
        <dsp:cNvSpPr/>
      </dsp:nvSpPr>
      <dsp:spPr>
        <a:xfrm rot="10800000">
          <a:off x="0" y="792359"/>
          <a:ext cx="9344220" cy="800002"/>
        </a:xfrm>
        <a:prstGeom prst="upArrowCallout">
          <a:avLst/>
        </a:prstGeom>
        <a:gradFill rotWithShape="0">
          <a:gsLst>
            <a:gs pos="0">
              <a:schemeClr val="accent1">
                <a:shade val="80000"/>
                <a:hueOff val="454665"/>
                <a:satOff val="-47410"/>
                <a:lumOff val="3185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454665"/>
                <a:satOff val="-47410"/>
                <a:lumOff val="3185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454665"/>
                <a:satOff val="-47410"/>
                <a:lumOff val="3185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Real Data Collection </a:t>
          </a:r>
          <a:r>
            <a:rPr lang="en-US" sz="2000" kern="1200" dirty="0">
              <a:solidFill>
                <a:prstClr val="black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Collect Zoom-like images that match the target scenario.</a:t>
          </a:r>
        </a:p>
      </dsp:txBody>
      <dsp:txXfrm rot="10800000">
        <a:off x="0" y="792359"/>
        <a:ext cx="9344220" cy="519817"/>
      </dsp:txXfrm>
    </dsp:sp>
    <dsp:sp modelId="{88ED9D11-0306-4A6A-A1D4-D63277E74003}">
      <dsp:nvSpPr>
        <dsp:cNvPr id="0" name=""/>
        <dsp:cNvSpPr/>
      </dsp:nvSpPr>
      <dsp:spPr>
        <a:xfrm rot="10800000">
          <a:off x="0" y="159"/>
          <a:ext cx="9344220" cy="800002"/>
        </a:xfrm>
        <a:prstGeom prst="upArrowCallout">
          <a:avLst/>
        </a:prstGeom>
        <a:gradFill rotWithShape="0">
          <a:gsLst>
            <a:gs pos="0">
              <a:schemeClr val="accent1">
                <a:shade val="80000"/>
                <a:hueOff val="545598"/>
                <a:satOff val="-56892"/>
                <a:lumOff val="3822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545598"/>
                <a:satOff val="-56892"/>
                <a:lumOff val="3822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545598"/>
                <a:satOff val="-56892"/>
                <a:lumOff val="3822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Problem Definition </a:t>
          </a:r>
          <a:r>
            <a:rPr lang="en-US" sz="2000" kern="12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- Define the behavior vector and prediction task.</a:t>
          </a:r>
        </a:p>
      </dsp:txBody>
      <dsp:txXfrm rot="10800000">
        <a:off x="0" y="159"/>
        <a:ext cx="9344220" cy="519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4D306-78EA-435D-99A8-30AA241FE4C6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C25CF-CBC0-4F74-83B7-ADEB98045F1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238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C25CF-CBC0-4F74-83B7-ADEB98045F10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281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C25CF-CBC0-4F74-83B7-ADEB98045F10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651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C25CF-CBC0-4F74-83B7-ADEB98045F10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443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C25CF-CBC0-4F74-83B7-ADEB98045F10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249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1997-EED2-B574-9B6C-122607180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9CE2C-CF92-CD76-FC38-B1DF2ACCC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3D835-E87E-ADEA-AF7B-B7AA963AD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7320-3CBF-988D-8F3C-ECCFAA1B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7455E-7524-7EA0-BBFE-3BDFCAEC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284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690C-1F07-6998-0D05-C295B10C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E50F7-A949-CF92-904F-BF37F36F7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E9A31-6D34-1A7F-CB27-889E24B5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A6E92-AD65-5E05-DF00-3ED4503E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AEA69-48DF-5A2E-8875-393F8F21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3074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E4D11-AC9C-B554-6FB2-12D41ADEC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5074D-FCC9-28B4-FACA-C19D64CE3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B0BD1-0B91-66FB-28AF-0EB7DF41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83CB-AAA6-E7DD-2529-D008176B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2FD47-6C27-027E-6032-9672A57B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4287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823C-03F2-B431-45C5-7F1B470E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327D-DEF8-0351-DB61-B4EA8F83F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369D3-B534-095D-9CA8-005F673A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43C8A-55A1-1DAC-42C4-B6A3BAAA1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371E-BB17-BD8B-7941-F4B74C22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891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DECA-81C1-3E8A-952F-168D75176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7A9FC-B95E-8201-FBCD-FE0221E90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A288B-1B8D-C9AC-64FE-00C2B4F7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F72C6-6934-0805-F664-20A904CA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3EA3C-0169-049D-4AC5-8EE8B7A6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380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3694-0110-4D0F-407A-AEFFBABE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61473-1BC5-D093-4ECF-D8DBC0020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BC5E3-37D7-A39D-4110-688DDDECC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C0991-9E11-4F55-2D2F-89CC14CB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8600D-A7B2-99F0-1DAA-AE8544C9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19CFC-5A44-26C5-6406-68E0065E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4336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FC32-BA58-F121-EF41-61A8B567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97EF6-B6F2-CE42-6ECD-4F2EE26D9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9D708-E2CD-40F2-689C-BB83C4587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51952-DDC9-B4BB-5CBB-8F54FB10D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1B2A6-522B-1C1C-AEB3-7AF9BECE8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DD573D-8537-3BDE-2345-2C8204FB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DC0EE-2E37-E088-3964-5CA012F9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D8937C-59FA-C715-6D41-F9BB7031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74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DF872-8D5A-82C3-0E6B-16ECDD47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D950C-C5EC-7B85-FEDA-471F902DB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B099B-59F9-5F2B-1642-96161415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4D2C8-97A8-C1D9-DB56-4F36A959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709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BB7D4C-1AF3-0062-2820-817183D0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AE933-D6D6-46AC-61CB-FAE7B2DF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8BE80-142B-B09C-966D-45240D0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83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512F-66ED-2F4D-F596-2F9C0A079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E5D2-131A-AD8F-0E34-2F4C60595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C7138-AB34-77BE-C7A6-137A49C40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F9276-82F5-708E-0328-0E31CF95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674FA-39F7-19DF-9561-7DBF6760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358B7-21DC-CA6C-F2EC-1D3E3E2D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619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6152-EDD4-73E9-B737-BD43E325B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81B7-313C-C250-9DFC-20AF5E6B7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84F6C-9AAF-70D0-48AF-8428AB123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96816-A43A-14FA-64A6-DA75F318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3BC81-B638-13AD-6D1A-71F75357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529E9-838A-A13E-E3C6-E6F06F14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014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84178F-A8CD-B7E1-A207-E573A89CE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437E8-767E-C1B4-0947-349FD8485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DA86F-E3E0-1344-E226-68E69D117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F63CC9-AE75-4A73-892D-37E914D9C458}" type="datetimeFigureOut">
              <a:rPr lang="en-IL" smtClean="0"/>
              <a:t>25/01/2026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BFEE1-C4AE-954E-67EF-27A9C43C7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24F0A-AC15-1096-F23B-974CACD7D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09EBCF-FE0E-425A-8921-7CDF360235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848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6E6E4-B65F-869F-0687-D3CE17E0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8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780B5-B15B-A6AA-F263-972CBDB97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9735" y="4932037"/>
            <a:ext cx="5449479" cy="157805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Ofir Duek , Aviv Meir , Rotem Aloni</a:t>
            </a:r>
          </a:p>
          <a:p>
            <a:pPr algn="l"/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520C2-EC28-4513-9F4E-78A8FC7FE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0"/>
          </a:blip>
          <a:srcRect l="1971" r="9584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0E6D6-FD3E-CEDC-54DE-DE2538B7CE6F}"/>
              </a:ext>
            </a:extLst>
          </p:cNvPr>
          <p:cNvSpPr txBox="1"/>
          <p:nvPr/>
        </p:nvSpPr>
        <p:spPr>
          <a:xfrm>
            <a:off x="640080" y="853673"/>
            <a:ext cx="4023360" cy="5004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u="sng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Summary &amp; 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A138F-910E-0D62-BDDA-F5B0F4C72FD9}"/>
              </a:ext>
            </a:extLst>
          </p:cNvPr>
          <p:cNvSpPr txBox="1"/>
          <p:nvPr/>
        </p:nvSpPr>
        <p:spPr>
          <a:xfrm>
            <a:off x="5495925" y="641997"/>
            <a:ext cx="5875308" cy="5296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Key Achievements: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Built a Zoom-like dataset (~2,900 images): ~900 real + ~2,000 synthetic</a:t>
            </a:r>
            <a:r>
              <a:rPr lang="he-IL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Trained a multi-task, multi-head DeiT model and improved the baseline (ResNet-18 →</a:t>
            </a:r>
            <a:r>
              <a:rPr lang="he-IL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DeiT)</a:t>
            </a:r>
            <a:r>
              <a:rPr lang="he-IL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Key Takeaways: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Real-only test set is critical for measuring real-world performance</a:t>
            </a:r>
            <a:endParaRPr lang="he-IL" sz="21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Strongest: Privacy &amp; Environment | Most challenging: Gaze &amp; Object-in-Hand</a:t>
            </a:r>
            <a:r>
              <a:rPr lang="he-IL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1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Future Work: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Extend from single-frame prediction to video-level focus estimation by aggregating</a:t>
            </a:r>
            <a:r>
              <a:rPr lang="he-IL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frame-wise vectors</a:t>
            </a:r>
            <a:r>
              <a:rPr lang="he-IL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Improve Object-in-Hand with more real data and better class balance (reduce</a:t>
            </a:r>
            <a:r>
              <a:rPr lang="he-IL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confusion: phone / other / unknown)</a:t>
            </a:r>
            <a:r>
              <a:rPr lang="he-IL" sz="21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21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sX0" fmla="*/ 0 w 6229604"/>
              <a:gd name="csY0" fmla="*/ 0 h 5722227"/>
              <a:gd name="csX1" fmla="*/ 629882 w 6229604"/>
              <a:gd name="csY1" fmla="*/ 0 h 5722227"/>
              <a:gd name="csX2" fmla="*/ 1135172 w 6229604"/>
              <a:gd name="csY2" fmla="*/ 0 h 5722227"/>
              <a:gd name="csX3" fmla="*/ 1951943 w 6229604"/>
              <a:gd name="csY3" fmla="*/ 0 h 5722227"/>
              <a:gd name="csX4" fmla="*/ 2581825 w 6229604"/>
              <a:gd name="csY4" fmla="*/ 0 h 5722227"/>
              <a:gd name="csX5" fmla="*/ 3211707 w 6229604"/>
              <a:gd name="csY5" fmla="*/ 0 h 5722227"/>
              <a:gd name="csX6" fmla="*/ 4028477 w 6229604"/>
              <a:gd name="csY6" fmla="*/ 0 h 5722227"/>
              <a:gd name="csX7" fmla="*/ 4596063 w 6229604"/>
              <a:gd name="csY7" fmla="*/ 0 h 5722227"/>
              <a:gd name="csX8" fmla="*/ 5412834 w 6229604"/>
              <a:gd name="csY8" fmla="*/ 0 h 5722227"/>
              <a:gd name="csX9" fmla="*/ 6229604 w 6229604"/>
              <a:gd name="csY9" fmla="*/ 0 h 5722227"/>
              <a:gd name="csX10" fmla="*/ 6229604 w 6229604"/>
              <a:gd name="csY10" fmla="*/ 635803 h 5722227"/>
              <a:gd name="csX11" fmla="*/ 6229604 w 6229604"/>
              <a:gd name="csY11" fmla="*/ 1271606 h 5722227"/>
              <a:gd name="csX12" fmla="*/ 6229604 w 6229604"/>
              <a:gd name="csY12" fmla="*/ 1964631 h 5722227"/>
              <a:gd name="csX13" fmla="*/ 6229604 w 6229604"/>
              <a:gd name="csY13" fmla="*/ 2428767 h 5722227"/>
              <a:gd name="csX14" fmla="*/ 6229604 w 6229604"/>
              <a:gd name="csY14" fmla="*/ 3064570 h 5722227"/>
              <a:gd name="csX15" fmla="*/ 6229604 w 6229604"/>
              <a:gd name="csY15" fmla="*/ 3700373 h 5722227"/>
              <a:gd name="csX16" fmla="*/ 6229604 w 6229604"/>
              <a:gd name="csY16" fmla="*/ 4336176 h 5722227"/>
              <a:gd name="csX17" fmla="*/ 6229604 w 6229604"/>
              <a:gd name="csY17" fmla="*/ 5029202 h 5722227"/>
              <a:gd name="csX18" fmla="*/ 6229604 w 6229604"/>
              <a:gd name="csY18" fmla="*/ 5722227 h 5722227"/>
              <a:gd name="csX19" fmla="*/ 5475130 w 6229604"/>
              <a:gd name="csY19" fmla="*/ 5722227 h 5722227"/>
              <a:gd name="csX20" fmla="*/ 4907544 w 6229604"/>
              <a:gd name="csY20" fmla="*/ 5722227 h 5722227"/>
              <a:gd name="csX21" fmla="*/ 4090773 w 6229604"/>
              <a:gd name="csY21" fmla="*/ 5722227 h 5722227"/>
              <a:gd name="csX22" fmla="*/ 3398595 w 6229604"/>
              <a:gd name="csY22" fmla="*/ 5722227 h 5722227"/>
              <a:gd name="csX23" fmla="*/ 2831009 w 6229604"/>
              <a:gd name="csY23" fmla="*/ 5722227 h 5722227"/>
              <a:gd name="csX24" fmla="*/ 2138831 w 6229604"/>
              <a:gd name="csY24" fmla="*/ 5722227 h 5722227"/>
              <a:gd name="csX25" fmla="*/ 1633541 w 6229604"/>
              <a:gd name="csY25" fmla="*/ 5722227 h 5722227"/>
              <a:gd name="csX26" fmla="*/ 1128251 w 6229604"/>
              <a:gd name="csY26" fmla="*/ 5722227 h 5722227"/>
              <a:gd name="csX27" fmla="*/ 0 w 6229604"/>
              <a:gd name="csY27" fmla="*/ 5722227 h 5722227"/>
              <a:gd name="csX28" fmla="*/ 0 w 6229604"/>
              <a:gd name="csY28" fmla="*/ 5200869 h 5722227"/>
              <a:gd name="csX29" fmla="*/ 0 w 6229604"/>
              <a:gd name="csY29" fmla="*/ 4450621 h 5722227"/>
              <a:gd name="csX30" fmla="*/ 0 w 6229604"/>
              <a:gd name="csY30" fmla="*/ 3872040 h 5722227"/>
              <a:gd name="csX31" fmla="*/ 0 w 6229604"/>
              <a:gd name="csY31" fmla="*/ 3407904 h 5722227"/>
              <a:gd name="csX32" fmla="*/ 0 w 6229604"/>
              <a:gd name="csY32" fmla="*/ 2714879 h 5722227"/>
              <a:gd name="csX33" fmla="*/ 0 w 6229604"/>
              <a:gd name="csY33" fmla="*/ 2193520 h 5722227"/>
              <a:gd name="csX34" fmla="*/ 0 w 6229604"/>
              <a:gd name="csY34" fmla="*/ 1500495 h 5722227"/>
              <a:gd name="csX35" fmla="*/ 0 w 6229604"/>
              <a:gd name="csY35" fmla="*/ 750248 h 5722227"/>
              <a:gd name="csX36" fmla="*/ 0 w 6229604"/>
              <a:gd name="csY36" fmla="*/ 0 h 57222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0D59C-24C7-2888-FF42-48B79CBB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462" y="409575"/>
            <a:ext cx="5076805" cy="1692789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US" sz="4000" b="1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From a Zoom-like Frame to a Behavior Vector</a:t>
            </a:r>
            <a:endParaRPr lang="en-IL" sz="4000" b="1" u="sng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34971-55EC-1236-8EB1-315989F4B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E14406-C85F-DDA1-88B8-5BAD730E3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696044" cy="390858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Goal: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Predict a multi-attribute behavior vector from a single Zoom-like image.</a:t>
            </a:r>
          </a:p>
          <a:p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Output: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y = [Gaze, Headphones, Environment, Privacy, Object-in-hand]</a:t>
            </a:r>
          </a:p>
          <a:p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Example: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[Camera, With_Headphones,</a:t>
            </a:r>
            <a:b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Outdoor, Public, Cup]</a:t>
            </a:r>
          </a:p>
          <a:p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Why it matters: 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Enables scalable analysis of learning conditions in remote settings.</a:t>
            </a:r>
          </a:p>
          <a:p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Novelty: 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dedicated dataset + controllable synthetic data generation.</a:t>
            </a:r>
          </a:p>
        </p:txBody>
      </p:sp>
    </p:spTree>
    <p:extLst>
      <p:ext uri="{BB962C8B-B14F-4D97-AF65-F5344CB8AC3E}">
        <p14:creationId xmlns:p14="http://schemas.microsoft.com/office/powerpoint/2010/main" val="229727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8A00C89-5CFE-6511-0F2A-6A9E2728D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198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7A7622-AD85-AC6F-2EEB-D4BCF2B2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22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Project Pipeline: From Idea to a Trained Model</a:t>
            </a:r>
            <a:endParaRPr lang="en-IL" sz="4000" b="1" u="sng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770F561-8BE1-4093-F6C2-470F0C2AF9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234001"/>
              </p:ext>
            </p:extLst>
          </p:nvPr>
        </p:nvGraphicFramePr>
        <p:xfrm>
          <a:off x="1552287" y="1225840"/>
          <a:ext cx="9344220" cy="527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3453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9B82D3-5824-D4FC-1194-DF0815890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11547" b="-1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8F711C-9B30-ACB5-A8D2-2CC1E23C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2774121"/>
            <a:ext cx="3770373" cy="13097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Creation &amp; Labeling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B3165-840B-56FB-B035-E7122619D5E1}"/>
              </a:ext>
            </a:extLst>
          </p:cNvPr>
          <p:cNvSpPr txBox="1"/>
          <p:nvPr/>
        </p:nvSpPr>
        <p:spPr>
          <a:xfrm>
            <a:off x="5186551" y="745278"/>
            <a:ext cx="6167248" cy="5693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Real Data (~900):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Self-captured Zoom-like images + a small curated online set.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~200 fully labeled + ~700 labeled for Gaze only.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Synthetic Data (~2000):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Sample behavior vector → auto-labels (Gaze/Headphones/Env/Privacy/Object).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SDXL Turbo (Text-to-Image) - generate Zoom-like image from a prompt template.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Inpainting (Background replacement): keep the person fixed (mask) + change background to control Environment/Privacy (labels updated)</a:t>
            </a:r>
            <a:endParaRPr lang="he-IL" sz="20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Prompt Examples: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T2I: webcam zoom call, student, looking at camera, holding phone, indoor, realistic</a:t>
            </a:r>
            <a:r>
              <a:rPr lang="he-IL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Inpaint BG: busy public coffee shop background / quiet private bedroom background</a:t>
            </a:r>
            <a:r>
              <a:rPr lang="he-IL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e-IL" sz="20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55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C153A-9A51-AAFC-115D-C795D59F3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9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FA0F2-EC69-4674-7117-137F8444E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4" y="2940775"/>
            <a:ext cx="26416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2F8D9-1E54-F984-AF17-2CAE82A92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47" y="2940775"/>
            <a:ext cx="2526548" cy="1490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ECF5F-54E0-17AD-9C45-01C275036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75" y="4665209"/>
            <a:ext cx="2016444" cy="2016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9EC6C-B1ED-7E2E-3B20-91B309878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2" y="4665209"/>
            <a:ext cx="2016444" cy="2016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E1338-C349-E26F-7F63-5F1EFB88A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189" y="4685299"/>
            <a:ext cx="2016444" cy="2016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FDDB80-C084-8154-6CC0-94390361BB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854" y="4685299"/>
            <a:ext cx="2016444" cy="201644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5FCA375-DAC9-41F3-D2B1-AD66399F4C9E}"/>
              </a:ext>
            </a:extLst>
          </p:cNvPr>
          <p:cNvSpPr txBox="1">
            <a:spLocks/>
          </p:cNvSpPr>
          <p:nvPr/>
        </p:nvSpPr>
        <p:spPr>
          <a:xfrm>
            <a:off x="1046948" y="1791544"/>
            <a:ext cx="2082221" cy="678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Gaze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2AD817-A8DB-B042-EA97-433DCEBDFC1D}"/>
              </a:ext>
            </a:extLst>
          </p:cNvPr>
          <p:cNvSpPr txBox="1">
            <a:spLocks/>
          </p:cNvSpPr>
          <p:nvPr/>
        </p:nvSpPr>
        <p:spPr>
          <a:xfrm>
            <a:off x="8443952" y="1730631"/>
            <a:ext cx="3393337" cy="7363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Headphones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C67B15-591F-2BED-D683-2C266365BB9C}"/>
              </a:ext>
            </a:extLst>
          </p:cNvPr>
          <p:cNvSpPr txBox="1">
            <a:spLocks/>
          </p:cNvSpPr>
          <p:nvPr/>
        </p:nvSpPr>
        <p:spPr>
          <a:xfrm>
            <a:off x="4634634" y="1608847"/>
            <a:ext cx="2880609" cy="858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D4088-2A08-E703-9DD7-73040E2A0B3F}"/>
              </a:ext>
            </a:extLst>
          </p:cNvPr>
          <p:cNvCxnSpPr>
            <a:cxnSpLocks/>
          </p:cNvCxnSpPr>
          <p:nvPr/>
        </p:nvCxnSpPr>
        <p:spPr>
          <a:xfrm>
            <a:off x="4511621" y="2583356"/>
            <a:ext cx="0" cy="42038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F0E8F9-4D5C-43D8-28AE-D4489F3D992C}"/>
              </a:ext>
            </a:extLst>
          </p:cNvPr>
          <p:cNvCxnSpPr>
            <a:cxnSpLocks/>
          </p:cNvCxnSpPr>
          <p:nvPr/>
        </p:nvCxnSpPr>
        <p:spPr>
          <a:xfrm>
            <a:off x="7618200" y="2466975"/>
            <a:ext cx="0" cy="4300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3E8D021-C8BA-9B30-C4F6-4FC1F9ADFC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46" y="2940775"/>
            <a:ext cx="2547907" cy="14904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2B4E1A-0CAC-A8CB-E100-18D38D0336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18" y="4685301"/>
            <a:ext cx="2016442" cy="201644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2C75FC9-8863-3FBD-9A42-4DF635BD80E4}"/>
              </a:ext>
            </a:extLst>
          </p:cNvPr>
          <p:cNvSpPr txBox="1">
            <a:spLocks/>
          </p:cNvSpPr>
          <p:nvPr/>
        </p:nvSpPr>
        <p:spPr>
          <a:xfrm>
            <a:off x="3406450" y="-84930"/>
            <a:ext cx="5171878" cy="1164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u="sng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9137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6C283-96D6-2E85-4A3B-25F15C19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56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9E5EFE-9301-66E2-A202-BB90AAF6FF43}"/>
              </a:ext>
            </a:extLst>
          </p:cNvPr>
          <p:cNvCxnSpPr>
            <a:cxnSpLocks/>
          </p:cNvCxnSpPr>
          <p:nvPr/>
        </p:nvCxnSpPr>
        <p:spPr>
          <a:xfrm>
            <a:off x="4302071" y="1924050"/>
            <a:ext cx="0" cy="47761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0497BC8-8603-20CF-74A4-0FBDD52DA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78" y="2349276"/>
            <a:ext cx="26416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AE8617-C293-A5D4-2E84-A0707122A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28" y="4569492"/>
            <a:ext cx="2016443" cy="2016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A0727-35AA-6E00-68C3-8056AC76E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678" y="2007495"/>
            <a:ext cx="2016443" cy="2016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33C4C0-E1DE-877A-A6F8-BAD69BA82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95" y="4170931"/>
            <a:ext cx="1721607" cy="254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5C1C33-6F19-A4CB-9780-91B012CCF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55" y="4569492"/>
            <a:ext cx="2016445" cy="2016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736D8-5B12-3AD4-EA8B-8D0F5BFEE8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28" y="2007494"/>
            <a:ext cx="2016444" cy="201644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7654142-864A-1AD7-0601-41EA652DAC5F}"/>
              </a:ext>
            </a:extLst>
          </p:cNvPr>
          <p:cNvSpPr txBox="1">
            <a:spLocks/>
          </p:cNvSpPr>
          <p:nvPr/>
        </p:nvSpPr>
        <p:spPr>
          <a:xfrm>
            <a:off x="6650895" y="844114"/>
            <a:ext cx="3588480" cy="858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Object in hand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8C9BBC-9334-4F4B-680C-2DD6874423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24" y="2007909"/>
            <a:ext cx="2016440" cy="201644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68AF86-D74B-10F9-F128-D324C0E88134}"/>
              </a:ext>
            </a:extLst>
          </p:cNvPr>
          <p:cNvSpPr txBox="1">
            <a:spLocks/>
          </p:cNvSpPr>
          <p:nvPr/>
        </p:nvSpPr>
        <p:spPr>
          <a:xfrm>
            <a:off x="364004" y="844114"/>
            <a:ext cx="3588480" cy="858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Privacy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8502EC-E386-0BDC-C4DA-7A5812B200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33" y="4432749"/>
            <a:ext cx="2016440" cy="20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4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E3E70-C2CC-6A64-CB8D-FA75159ED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9148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991814-FE34-59F8-5BB7-46F3DFBF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192" y="-190055"/>
            <a:ext cx="415289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Models, Training &amp;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9194F-F999-7F2E-32D8-C56E567A5541}"/>
              </a:ext>
            </a:extLst>
          </p:cNvPr>
          <p:cNvSpPr txBox="1"/>
          <p:nvPr/>
        </p:nvSpPr>
        <p:spPr>
          <a:xfrm>
            <a:off x="7250133" y="1442947"/>
            <a:ext cx="5034231" cy="5252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Baseline: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ResNet-18 (pretrained), multi-head (one head per attribute).</a:t>
            </a:r>
            <a:b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Final Model: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DeiT-Base (pretrained), multi-head.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Fine-tuned end-to-end (224×224).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Switched to a Transformer-based model after baseline overfitting.</a:t>
            </a:r>
            <a:b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Evaluation: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Per-feature Accuracy + Macro-F1</a:t>
            </a:r>
            <a:endParaRPr lang="he-IL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Overall: Mean Accuracy + Joint Accuracy (all 5 correct)</a:t>
            </a:r>
            <a:endParaRPr lang="he-IL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80/10/10 split, real-only test set</a:t>
            </a:r>
            <a:r>
              <a:rPr lang="he-IL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Confusion matrix (Object) for error analysis</a:t>
            </a:r>
            <a:r>
              <a:rPr lang="he-IL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20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74B2C3E-D367-10DA-CEAA-A87F62DDA1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10657" b="-1"/>
          <a:stretch>
            <a:fillRect/>
          </a:stretch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C3AEFBF-B4C1-7032-72DB-8C8D41FFF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03" y="3036464"/>
            <a:ext cx="5014953" cy="21678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Multi-task,</a:t>
            </a:r>
            <a:r>
              <a:rPr lang="he-IL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evaluated on a real-only test set (80/10/10 split)</a:t>
            </a:r>
            <a:r>
              <a:rPr lang="he-IL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DeiT consistently outperforms the ResNet-18 baseline</a:t>
            </a:r>
            <a:r>
              <a:rPr lang="he-IL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Strongest: Privacy &amp; Environment | Most challenging: Gaze &amp; Object-in-Hand</a:t>
            </a:r>
            <a:r>
              <a:rPr lang="he-IL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2BE728-97A6-FCFE-19B6-F9644E993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r="1" b="1"/>
          <a:stretch>
            <a:fillRect/>
          </a:stretch>
        </p:blipFill>
        <p:spPr>
          <a:xfrm>
            <a:off x="6101338" y="2015168"/>
            <a:ext cx="5283866" cy="4210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A9065E-DAA2-6FDE-121E-423E03BC8CE4}"/>
              </a:ext>
            </a:extLst>
          </p:cNvPr>
          <p:cNvSpPr txBox="1"/>
          <p:nvPr/>
        </p:nvSpPr>
        <p:spPr>
          <a:xfrm>
            <a:off x="2979801" y="632390"/>
            <a:ext cx="622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Results: Accuracy per Feature </a:t>
            </a:r>
            <a:endParaRPr lang="en-IL" sz="4000" b="1" u="sng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0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B12269-14B2-0DA7-B767-3D03F97DA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544946"/>
            <a:ext cx="9477377" cy="103051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Results: Macro-F1 &amp; Error Analysis</a:t>
            </a:r>
            <a:br>
              <a:rPr lang="en-US" sz="4000" b="1" u="sng" dirty="0"/>
            </a:br>
            <a:endParaRPr lang="en-IL" sz="40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EC653-C104-8F1B-ED6D-0BB84B632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756885"/>
            <a:ext cx="3933825" cy="3373256"/>
          </a:xfrm>
          <a:prstGeom prst="rect">
            <a:avLst/>
          </a:prstGeom>
        </p:spPr>
      </p:pic>
      <p:pic>
        <p:nvPicPr>
          <p:cNvPr id="4" name="Content Placeholder 15">
            <a:extLst>
              <a:ext uri="{FF2B5EF4-FFF2-40B4-BE49-F238E27FC236}">
                <a16:creationId xmlns:a16="http://schemas.microsoft.com/office/drawing/2014/main" id="{541F918A-4608-8418-2932-16376B16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5" r="2845" b="1"/>
          <a:stretch>
            <a:fillRect/>
          </a:stretch>
        </p:blipFill>
        <p:spPr>
          <a:xfrm>
            <a:off x="6524626" y="1816795"/>
            <a:ext cx="3780172" cy="301222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D783A0BA-4C32-772C-8368-5F6A08FF9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216261"/>
            <a:ext cx="9496427" cy="138526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Macro-F1 (class-balanced ):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strongest on Headphones</a:t>
            </a:r>
            <a:r>
              <a:rPr lang="he-IL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weakest on Object-in-Hand (harder task).</a:t>
            </a:r>
            <a:endParaRPr lang="he-IL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Object confusion matrix: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most errors are between phone / other / unknown </a:t>
            </a:r>
            <a:b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(similar  shapes + occlusions).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63048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3530</TotalTime>
  <Words>593</Words>
  <Application>Microsoft Office PowerPoint</Application>
  <PresentationFormat>Widescreen</PresentationFormat>
  <Paragraphs>69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Calibri Light</vt:lpstr>
      <vt:lpstr>Office Theme</vt:lpstr>
      <vt:lpstr>PowerPoint Presentation</vt:lpstr>
      <vt:lpstr>From a Zoom-like Frame to a Behavior Vector</vt:lpstr>
      <vt:lpstr>Project Pipeline: From Idea to a Trained Model</vt:lpstr>
      <vt:lpstr>Data Creation &amp; Labeling</vt:lpstr>
      <vt:lpstr>PowerPoint Presentation</vt:lpstr>
      <vt:lpstr>PowerPoint Presentation</vt:lpstr>
      <vt:lpstr>Models, Training &amp; Evaluation</vt:lpstr>
      <vt:lpstr>PowerPoint Presentation</vt:lpstr>
      <vt:lpstr>Results: Macro-F1 &amp; Error Analysis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Ofir Duek</dc:creator>
  <cp:lastModifiedBy>Ofir Duek</cp:lastModifiedBy>
  <cp:revision>37</cp:revision>
  <dcterms:created xsi:type="dcterms:W3CDTF">2026-01-17T14:51:21Z</dcterms:created>
  <dcterms:modified xsi:type="dcterms:W3CDTF">2026-01-25T12:41:21Z</dcterms:modified>
</cp:coreProperties>
</file>